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57" r:id="rId4"/>
    <p:sldId id="271" r:id="rId5"/>
    <p:sldId id="258" r:id="rId6"/>
    <p:sldId id="272" r:id="rId7"/>
    <p:sldId id="273" r:id="rId8"/>
    <p:sldId id="274" r:id="rId9"/>
    <p:sldId id="269" r:id="rId10"/>
    <p:sldId id="265" r:id="rId11"/>
    <p:sldId id="261" r:id="rId12"/>
    <p:sldId id="262" r:id="rId13"/>
    <p:sldId id="263" r:id="rId14"/>
    <p:sldId id="264" r:id="rId15"/>
  </p:sldIdLst>
  <p:sldSz cx="10693400" cy="7561263"/>
  <p:notesSz cx="6858000" cy="9144000"/>
  <p:defaultTextStyle>
    <a:defPPr>
      <a:defRPr lang="sv-S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2" autoAdjust="0"/>
  </p:normalViewPr>
  <p:slideViewPr>
    <p:cSldViewPr>
      <p:cViewPr>
        <p:scale>
          <a:sx n="84" d="100"/>
          <a:sy n="84" d="100"/>
        </p:scale>
        <p:origin x="-336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1C39-9BC3-4FE2-A51F-34854E94E3A1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0D6D-BDAF-4E55-AFAE-53DD89AA1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65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Jordbruksverket: (näringsfrämjande)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Fiskerifrågorna har blivit en del av den befintliga organisationen på Jordbruksverket. Syftet med detta är att uppnå synergieffekter och få </a:t>
            </a:r>
            <a:r>
              <a:rPr lang="sv-SE" baseline="0" dirty="0" err="1" smtClean="0"/>
              <a:t>stordrifits</a:t>
            </a:r>
            <a:r>
              <a:rPr lang="sv-SE" baseline="0" dirty="0" smtClean="0"/>
              <a:t> fördelarna samtidigt som man utnyttjar de resurserna och kunskapen som redan fanns inom organisationen.</a:t>
            </a:r>
          </a:p>
          <a:p>
            <a:endParaRPr lang="sv-SE" b="1" dirty="0" smtClean="0"/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Ansvarar och handlägger EU-stöd till fiskenäringen och vattenbruk.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Främjande av fritidsfiske, vattenbruk, fisketurism, beredningsindustrin och fiskenäringen.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Marknads, handels- och konsumentfrågor kring ämnet fisk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Hav: (resursen fisk)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delvis tagit över naturvårdverkets roll, men Natur har kvar </a:t>
            </a:r>
            <a:r>
              <a:rPr lang="sv-SE" b="0" dirty="0" smtClean="0"/>
              <a:t>samordna </a:t>
            </a:r>
            <a:r>
              <a:rPr lang="sv-SE" dirty="0" smtClean="0"/>
              <a:t>och driva på Sveriges havsmiljöarbete.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Verka för bevarande och hållbart nyttjande av havs- och vattenmiljöer, havsplanering, ansvara för genomförandet av EU:s gemensamma fiskeripolitik samt genomförandet av den nationella fiskeripolitiken, ansvara för förvaltningen av levande akvatiska resurser, inklusive föreskrifter och vägledning för fritidsfisket, medverka i miljöprövningar, bedriva viss forsknings- och utvecklingsverksamhet, och sprida kunskaper om havs- och vattenmiljön, föra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officiell statistik för fiske och vattenbruk, frågor om vatten kvalitét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Rådgivning och information, förmedlar bidrag till fiskevård och vattendrag, handlägger EU stöd, ger tillstånd (utsättning av fisk, fiske i allmänt vatten, fiskodling,) regionalt ansvar för (miljömål, EU-s ramdirektiv för vatten, miljöövervakning (provfiske), deltar i miljömål, kontrollerar att fiske och miljölagar efterlevs, utser fisketillsynsmän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Övriga</a:t>
            </a:r>
          </a:p>
          <a:p>
            <a:r>
              <a:rPr lang="sv-SE" sz="1200" dirty="0" smtClean="0"/>
              <a:t>Övriga berörda myndigheter t.ex. Naturvårdsverket, Boverket, Tillväxtverket</a:t>
            </a:r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1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8A1E8-756A-4AD0-BCEE-DB1E52FE0BD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25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vissa situationer kan det uppstå målkonflikter mellan</a:t>
            </a:r>
            <a:r>
              <a:rPr lang="sv-SE" baseline="0" dirty="0" smtClean="0"/>
              <a:t> sportfisket och husbehovsfisket. </a:t>
            </a:r>
            <a:r>
              <a:rPr lang="sv-SE" baseline="0" dirty="0" err="1" smtClean="0"/>
              <a:t>SJV:s</a:t>
            </a:r>
            <a:r>
              <a:rPr lang="sv-SE" baseline="0" dirty="0" smtClean="0"/>
              <a:t> roll är att stödja även turism vilket betyder att sportfiske kommer att premieras, men detta betyder inte att husbehovsfisket ska motarbetas.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79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z="1400" b="1" dirty="0" smtClean="0"/>
              <a:t>Långsiktigt hållbar förvaltning av resursen!</a:t>
            </a:r>
          </a:p>
          <a:p>
            <a:pPr>
              <a:buFontTx/>
              <a:buChar char="-"/>
            </a:pPr>
            <a:r>
              <a:rPr lang="sv-SE" sz="1200" dirty="0" smtClean="0"/>
              <a:t>Resursfördelning, regelverk etc. </a:t>
            </a:r>
            <a:r>
              <a:rPr lang="sv-SE" sz="1200" dirty="0" err="1" smtClean="0"/>
              <a:t>HaV</a:t>
            </a:r>
            <a:r>
              <a:rPr lang="sv-SE" sz="1200" dirty="0" smtClean="0"/>
              <a:t>.</a:t>
            </a:r>
          </a:p>
          <a:p>
            <a:r>
              <a:rPr lang="sv-SE" sz="1400" b="1" dirty="0" smtClean="0"/>
              <a:t>Allmänhetens möjligheter till fritidsfiske ska beaktas i större utsträckning än tidigare</a:t>
            </a:r>
            <a:r>
              <a:rPr lang="sv-SE" sz="14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/>
              <a:t>Generellt myndighetsarbete- planeringen från kommuner </a:t>
            </a:r>
            <a:r>
              <a:rPr lang="sv-SE" sz="1400" dirty="0" err="1" smtClean="0"/>
              <a:t>m.m</a:t>
            </a:r>
            <a:r>
              <a:rPr lang="sv-SE" sz="1400" dirty="0" smtClean="0"/>
              <a:t>, att de ska</a:t>
            </a:r>
            <a:r>
              <a:rPr lang="sv-SE" sz="1400" baseline="0" dirty="0" smtClean="0"/>
              <a:t> vara medvetna om fiskandet i deras planering av mark </a:t>
            </a:r>
            <a:r>
              <a:rPr lang="sv-SE" sz="1400" baseline="0" dirty="0" err="1" smtClean="0"/>
              <a:t>m.m</a:t>
            </a:r>
            <a:endParaRPr lang="sv-SE" sz="1400" dirty="0" smtClean="0"/>
          </a:p>
          <a:p>
            <a:r>
              <a:rPr lang="sv-SE" sz="1400" b="1" dirty="0" smtClean="0"/>
              <a:t>God produktkvalitet -&gt; Högre lönsamhet, ökat rekreativt värde</a:t>
            </a:r>
          </a:p>
          <a:p>
            <a:pPr>
              <a:buFontTx/>
              <a:buChar char="-"/>
            </a:pPr>
            <a:r>
              <a:rPr lang="sv-SE" sz="1200" dirty="0" smtClean="0"/>
              <a:t>Fiskrika vatten. A och O!</a:t>
            </a:r>
          </a:p>
          <a:p>
            <a:pPr>
              <a:buFontTx/>
              <a:buChar char="-"/>
            </a:pPr>
            <a:r>
              <a:rPr lang="sv-SE" sz="1200" dirty="0" smtClean="0"/>
              <a:t>Tillgänglighet: det ska vara enkelt att hitta information om fiske, boende etc.</a:t>
            </a:r>
          </a:p>
          <a:p>
            <a:pPr>
              <a:buFontTx/>
              <a:buChar char="-"/>
            </a:pPr>
            <a:r>
              <a:rPr lang="sv-SE" sz="1200" dirty="0" smtClean="0"/>
              <a:t>Information: marknadsföring! Sverige ska ses som ett föregångsland när det gäller fritidsfiske och fritidsfiskebaserad verksamhet.</a:t>
            </a:r>
          </a:p>
          <a:p>
            <a:pPr>
              <a:buFontTx/>
              <a:buChar char="-"/>
            </a:pPr>
            <a:r>
              <a:rPr lang="sv-SE" sz="1200" dirty="0" smtClean="0"/>
              <a:t>Mottagningsapparat: logistik, boende, service etc. ska vara väl utbyggt.</a:t>
            </a:r>
          </a:p>
          <a:p>
            <a:pPr>
              <a:buFontTx/>
              <a:buChar char="-"/>
            </a:pPr>
            <a:r>
              <a:rPr lang="sv-SE" sz="1200" dirty="0" smtClean="0"/>
              <a:t>Professionellt bemötande: förståelse för olika målgruppers krav och förväntningar.</a:t>
            </a:r>
          </a:p>
          <a:p>
            <a:pPr>
              <a:buFont typeface="Arial" charset="0"/>
              <a:buChar char="•"/>
            </a:pPr>
            <a:r>
              <a:rPr lang="sv-SE" sz="1400" b="1" dirty="0" smtClean="0"/>
              <a:t>Kompetensutveckling behövs på flera plan!</a:t>
            </a:r>
          </a:p>
          <a:p>
            <a:r>
              <a:rPr lang="sv-SE" dirty="0" smtClean="0"/>
              <a:t>Generellt myndighetsarbete –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20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 smtClean="0"/>
              <a:t>Etablera fungerande </a:t>
            </a:r>
            <a:r>
              <a:rPr lang="sv-SE" sz="1200" b="1" u="sng" dirty="0" smtClean="0"/>
              <a:t>samverkansformer</a:t>
            </a:r>
            <a:r>
              <a:rPr lang="sv-SE" sz="1200" b="1" dirty="0" smtClean="0"/>
              <a:t> mellan myndigheter, organisationer och näring.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FiV</a:t>
            </a:r>
            <a:r>
              <a:rPr lang="sv-SE" dirty="0" smtClean="0"/>
              <a:t> hade en rådgivande grupp inom</a:t>
            </a:r>
            <a:r>
              <a:rPr lang="sv-SE" baseline="0" dirty="0" smtClean="0"/>
              <a:t> som SJV ska starta upp igen. Under den rådgivande gruppen ska arbetsgrupper som arbetar med p2+3 skapas.</a:t>
            </a:r>
          </a:p>
          <a:p>
            <a:endParaRPr lang="sv-SE" sz="1200" b="1" dirty="0" smtClean="0"/>
          </a:p>
          <a:p>
            <a:r>
              <a:rPr lang="sv-SE" sz="1200" b="1" dirty="0" smtClean="0"/>
              <a:t>Identifiera </a:t>
            </a:r>
            <a:r>
              <a:rPr lang="sv-SE" sz="1200" b="1" u="sng" dirty="0" smtClean="0"/>
              <a:t>möjligheter</a:t>
            </a:r>
            <a:r>
              <a:rPr lang="sv-SE" sz="1200" b="1" dirty="0" smtClean="0"/>
              <a:t> och </a:t>
            </a:r>
            <a:r>
              <a:rPr lang="sv-SE" sz="1200" b="1" u="sng" dirty="0" smtClean="0"/>
              <a:t>flaskhalsar</a:t>
            </a:r>
            <a:r>
              <a:rPr lang="sv-SE" sz="1200" b="1" dirty="0" smtClean="0"/>
              <a:t> </a:t>
            </a:r>
            <a:r>
              <a:rPr lang="sv-SE" sz="1200" b="0" dirty="0" smtClean="0"/>
              <a:t>för utveckling av fritidsfisket och fisketurismen.</a:t>
            </a:r>
          </a:p>
          <a:p>
            <a:endParaRPr lang="sv-SE" sz="1200" b="0" dirty="0" smtClean="0"/>
          </a:p>
          <a:p>
            <a:r>
              <a:rPr lang="sv-SE" sz="1200" b="1" dirty="0" smtClean="0"/>
              <a:t>Utarbeta en </a:t>
            </a:r>
            <a:r>
              <a:rPr lang="sv-SE" sz="1200" b="1" u="sng" dirty="0" smtClean="0"/>
              <a:t>strategi</a:t>
            </a:r>
            <a:r>
              <a:rPr lang="sv-SE" sz="1200" b="1" dirty="0" smtClean="0"/>
              <a:t> </a:t>
            </a:r>
            <a:r>
              <a:rPr lang="sv-SE" sz="1200" b="0" dirty="0" smtClean="0"/>
              <a:t>för hur vi ska arbeta med främjandefrågorna. Prioritering av åtgärdsområden krävs! Rätt ordning</a:t>
            </a:r>
            <a:r>
              <a:rPr lang="sv-SE" sz="1200" b="1" dirty="0" smtClean="0"/>
              <a:t>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22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 smtClean="0"/>
              <a:t>Informationsbrev </a:t>
            </a:r>
            <a:r>
              <a:rPr lang="sv-SE" sz="1200" dirty="0" smtClean="0"/>
              <a:t>om Jordbruksverkets nya roll har gått ut till ca 80 organisationer och myndigheter.</a:t>
            </a:r>
          </a:p>
          <a:p>
            <a:r>
              <a:rPr lang="sv-SE" sz="1200" dirty="0" smtClean="0"/>
              <a:t>Positiv respons från bl.a. SPOFA, Sportfiskarna, Fjällorna, Allt Om Flugfiske, Fiskejournalen, Husbehovsfiskarna.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0A520-6950-466E-B42E-E3248F9C1FE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4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8704-AE02-4B2C-9EA3-DB31463C8420}" type="datetimeFigureOut">
              <a:rPr lang="sv-SE" smtClean="0"/>
              <a:t>2011-11-29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10C0-DA3E-4882-AECB-3D31A2A6A96A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394371" y="828303"/>
            <a:ext cx="71287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 smtClean="0"/>
              <a:t>De nya Fiskemyndigheterna i </a:t>
            </a:r>
            <a:r>
              <a:rPr lang="sv-SE" sz="6600" dirty="0" smtClean="0"/>
              <a:t>Sverige</a:t>
            </a:r>
          </a:p>
          <a:p>
            <a:endParaRPr lang="sv-SE" sz="3200" dirty="0"/>
          </a:p>
          <a:p>
            <a:r>
              <a:rPr lang="sv-SE" sz="3200" b="1" dirty="0" smtClean="0"/>
              <a:t>Daniel Melin</a:t>
            </a:r>
          </a:p>
          <a:p>
            <a:r>
              <a:rPr lang="sv-SE" sz="3200" dirty="0" smtClean="0"/>
              <a:t>Fiskerienheten</a:t>
            </a:r>
          </a:p>
          <a:p>
            <a:r>
              <a:rPr lang="sv-SE" sz="3200" dirty="0" smtClean="0"/>
              <a:t>Jordbruksverket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945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0" y="0"/>
            <a:ext cx="10001352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inkluderas i fritidsfiske?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2164" y="2318939"/>
            <a:ext cx="9624060" cy="4990084"/>
          </a:xfrm>
        </p:spPr>
        <p:txBody>
          <a:bodyPr>
            <a:normAutofit/>
          </a:bodyPr>
          <a:lstStyle/>
          <a:p>
            <a:r>
              <a:rPr lang="sv-SE" sz="3200" dirty="0"/>
              <a:t>A</a:t>
            </a:r>
            <a:r>
              <a:rPr lang="sv-SE" sz="3200" dirty="0" smtClean="0"/>
              <a:t>llt </a:t>
            </a:r>
            <a:r>
              <a:rPr lang="sv-SE" sz="3200" dirty="0"/>
              <a:t>fiske som inte sker med stöd av yrkesfiskelicens eller med stöd av att man äger eller arrenderar fiskerätt, s.k. enskild rätt, i syfte att sälja fångsten</a:t>
            </a:r>
            <a:r>
              <a:rPr lang="sv-SE" sz="3200" dirty="0" smtClean="0"/>
              <a:t>.</a:t>
            </a:r>
          </a:p>
          <a:p>
            <a:pPr marL="0" indent="0">
              <a:buNone/>
            </a:pPr>
            <a:endParaRPr lang="sv-SE" sz="1200" dirty="0" smtClean="0"/>
          </a:p>
          <a:p>
            <a:r>
              <a:rPr lang="sv-SE" sz="3200" dirty="0"/>
              <a:t>F</a:t>
            </a:r>
            <a:r>
              <a:rPr lang="sv-SE" sz="3200" dirty="0" smtClean="0"/>
              <a:t>iske </a:t>
            </a:r>
            <a:r>
              <a:rPr lang="sv-SE" sz="3200" dirty="0"/>
              <a:t>som bedrivs för rekreation och/eller för konsumtion av fångsten i det egna hushållet</a:t>
            </a:r>
            <a:r>
              <a:rPr lang="sv-SE" sz="3200" dirty="0" smtClean="0"/>
              <a:t>.</a:t>
            </a:r>
          </a:p>
          <a:p>
            <a:pPr marL="0" indent="0">
              <a:buNone/>
            </a:pPr>
            <a:endParaRPr lang="sv-SE" sz="1200" dirty="0" smtClean="0"/>
          </a:p>
          <a:p>
            <a:r>
              <a:rPr lang="sv-SE" sz="3200" dirty="0" smtClean="0"/>
              <a:t>Fritidsfiske = sportfiske &amp; husbehovsfiske.</a:t>
            </a:r>
            <a:endParaRPr lang="sv-SE" sz="3200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94172" y="1332358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000" dirty="0" smtClean="0"/>
              <a:t>Definitioner…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0546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Vilka målsättningar jobbar vi mot?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4670" y="1476375"/>
            <a:ext cx="9624060" cy="49900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 smtClean="0"/>
          </a:p>
          <a:p>
            <a:r>
              <a:rPr lang="sv-SE" sz="2800" dirty="0" smtClean="0"/>
              <a:t>Långsiktigt hållbar förvaltning av resursen!</a:t>
            </a:r>
          </a:p>
          <a:p>
            <a:r>
              <a:rPr lang="sv-SE" sz="2800" dirty="0" smtClean="0"/>
              <a:t>Allmänhetens möjligheter till fritidsfiske ska beaktas i större utsträckning än tidigare. </a:t>
            </a:r>
          </a:p>
          <a:p>
            <a:r>
              <a:rPr lang="sv-SE" sz="2800" dirty="0" smtClean="0"/>
              <a:t>God produktkvalitet -&gt; Högre lönsamhet, ökat rekreativt värde</a:t>
            </a:r>
          </a:p>
          <a:p>
            <a:pPr>
              <a:buFont typeface="Arial" charset="0"/>
              <a:buChar char="•"/>
            </a:pPr>
            <a:r>
              <a:rPr lang="sv-SE" sz="2800" dirty="0" smtClean="0"/>
              <a:t>Kompetensutveckling behövs på flera plan</a:t>
            </a:r>
            <a:r>
              <a:rPr lang="sv-SE" sz="2800" dirty="0" smtClean="0"/>
              <a:t>!</a:t>
            </a:r>
          </a:p>
          <a:p>
            <a:pPr marL="0" indent="0">
              <a:buNone/>
            </a:pPr>
            <a:endParaRPr lang="sv-SE" sz="2800" dirty="0" smtClean="0"/>
          </a:p>
          <a:p>
            <a:pPr>
              <a:buFont typeface="Arial" charset="0"/>
              <a:buChar char="•"/>
            </a:pPr>
            <a:r>
              <a:rPr lang="sv-SE" sz="2800" dirty="0" smtClean="0"/>
              <a:t>Resurs: en årsarbetskraft på Jordbruksverket.</a:t>
            </a:r>
            <a:endParaRPr lang="sv-SE" sz="2800" dirty="0" smtClean="0"/>
          </a:p>
          <a:p>
            <a:pPr>
              <a:buFontTx/>
              <a:buChar char="-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63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>
            <a:normAutofit/>
          </a:bodyPr>
          <a:lstStyle/>
          <a:p>
            <a:r>
              <a:rPr lang="sv-SE" sz="4000" dirty="0" smtClean="0"/>
              <a:t>Vilka målsättningar jobbar vi mot?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2164" y="2196455"/>
            <a:ext cx="9624060" cy="3528392"/>
          </a:xfrm>
        </p:spPr>
        <p:txBody>
          <a:bodyPr>
            <a:normAutofit fontScale="92500" lnSpcReduction="20000"/>
          </a:bodyPr>
          <a:lstStyle/>
          <a:p>
            <a:r>
              <a:rPr lang="sv-SE" sz="3600" dirty="0"/>
              <a:t>Etablera fungerande samverkansformer mellan myndigheter, organisationer och </a:t>
            </a:r>
            <a:r>
              <a:rPr lang="sv-SE" sz="3600" dirty="0" smtClean="0"/>
              <a:t>näring -&gt; rådgivande grupp!</a:t>
            </a:r>
            <a:endParaRPr lang="sv-SE" sz="3600" dirty="0" smtClean="0"/>
          </a:p>
          <a:p>
            <a:r>
              <a:rPr lang="sv-SE" sz="3600" dirty="0" smtClean="0"/>
              <a:t>Identifiera möjligheter och flaskhalsar.</a:t>
            </a:r>
          </a:p>
          <a:p>
            <a:r>
              <a:rPr lang="sv-SE" sz="3600" dirty="0" smtClean="0"/>
              <a:t>Utarbeta en </a:t>
            </a:r>
            <a:r>
              <a:rPr lang="sv-SE" sz="3600" u="sng" dirty="0" smtClean="0"/>
              <a:t>strategi </a:t>
            </a:r>
            <a:r>
              <a:rPr lang="sv-SE" sz="3600" dirty="0" smtClean="0"/>
              <a:t>för utveckling av fritidsfiske och fisketurism</a:t>
            </a:r>
          </a:p>
          <a:p>
            <a:r>
              <a:rPr lang="sv-SE" sz="3600" dirty="0" smtClean="0"/>
              <a:t>Resursbehov?</a:t>
            </a:r>
            <a:endParaRPr lang="sv-SE" sz="3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22164" y="1332359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0514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156" y="1764407"/>
            <a:ext cx="9708574" cy="5904656"/>
          </a:xfrm>
        </p:spPr>
        <p:txBody>
          <a:bodyPr>
            <a:normAutofit/>
          </a:bodyPr>
          <a:lstStyle/>
          <a:p>
            <a:r>
              <a:rPr lang="sv-SE" sz="3200" dirty="0" smtClean="0"/>
              <a:t>Informationsbrev om Jordbruksverkets nya roll har gått ut till ca 80 organisationer och myndigheter</a:t>
            </a:r>
            <a:r>
              <a:rPr lang="sv-SE" sz="3200" dirty="0" smtClean="0"/>
              <a:t>.</a:t>
            </a:r>
          </a:p>
          <a:p>
            <a:pPr marL="0" indent="0">
              <a:buNone/>
            </a:pPr>
            <a:endParaRPr lang="sv-SE" sz="1400" dirty="0" smtClean="0"/>
          </a:p>
          <a:p>
            <a:r>
              <a:rPr lang="sv-SE" sz="3200" dirty="0" smtClean="0"/>
              <a:t>Möten med olika organisationer har hållits.</a:t>
            </a:r>
          </a:p>
          <a:p>
            <a:pPr marL="0" indent="0">
              <a:buNone/>
            </a:pPr>
            <a:endParaRPr lang="sv-SE" sz="1400" dirty="0" smtClean="0"/>
          </a:p>
          <a:p>
            <a:r>
              <a:rPr lang="sv-SE" sz="3200" dirty="0" smtClean="0"/>
              <a:t>Nu planeras seminarier och workshops till </a:t>
            </a:r>
            <a:r>
              <a:rPr lang="sv-SE" sz="3200" dirty="0" smtClean="0"/>
              <a:t>vintern</a:t>
            </a:r>
            <a:r>
              <a:rPr lang="sv-SE" sz="3200" dirty="0" smtClean="0"/>
              <a:t>!</a:t>
            </a:r>
            <a:endParaRPr lang="sv-SE" sz="3200" dirty="0" smtClean="0"/>
          </a:p>
          <a:p>
            <a:endParaRPr lang="sv-SE" sz="1400" dirty="0" smtClean="0"/>
          </a:p>
          <a:p>
            <a:r>
              <a:rPr lang="sv-SE" sz="3200" dirty="0"/>
              <a:t>Samverkan -&gt; Strategi för främjande -&gt; Åtgärdsplaner  -&gt; Uppföljning</a:t>
            </a:r>
          </a:p>
          <a:p>
            <a:endParaRPr lang="sv-SE" sz="3200" dirty="0"/>
          </a:p>
        </p:txBody>
      </p:sp>
      <p:sp>
        <p:nvSpPr>
          <p:cNvPr id="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/>
              <a:t>Vad har hänt sedan 1 juli?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61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gör vad?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4670" y="1958899"/>
            <a:ext cx="9624060" cy="4990084"/>
          </a:xfrm>
        </p:spPr>
        <p:txBody>
          <a:bodyPr/>
          <a:lstStyle/>
          <a:p>
            <a:r>
              <a:rPr lang="sv-SE" dirty="0" smtClean="0"/>
              <a:t>Jordbruksverket (främjande)</a:t>
            </a:r>
          </a:p>
          <a:p>
            <a:r>
              <a:rPr lang="sv-SE" dirty="0" smtClean="0"/>
              <a:t>Havs- och vattenmyndigheten </a:t>
            </a:r>
            <a:r>
              <a:rPr lang="sv-SE" sz="4000" dirty="0"/>
              <a:t>(förvaltning)</a:t>
            </a:r>
          </a:p>
          <a:p>
            <a:r>
              <a:rPr lang="sv-SE" dirty="0" smtClean="0"/>
              <a:t>Länsstyrelserna </a:t>
            </a:r>
            <a:r>
              <a:rPr lang="sv-SE" sz="4000" dirty="0" smtClean="0"/>
              <a:t>(fiskevård</a:t>
            </a:r>
            <a:r>
              <a:rPr lang="sv-SE" sz="4000" dirty="0"/>
              <a:t>, tillsyn </a:t>
            </a:r>
            <a:r>
              <a:rPr lang="sv-SE" sz="4000" dirty="0" err="1"/>
              <a:t>etc</a:t>
            </a:r>
            <a:r>
              <a:rPr lang="sv-SE" sz="4000" dirty="0"/>
              <a:t>)</a:t>
            </a:r>
          </a:p>
          <a:p>
            <a:r>
              <a:rPr lang="sv-SE" dirty="0" smtClean="0"/>
              <a:t>SLU </a:t>
            </a:r>
            <a:r>
              <a:rPr lang="sv-SE" sz="4000" dirty="0" smtClean="0"/>
              <a:t>(</a:t>
            </a:r>
            <a:r>
              <a:rPr lang="sv-SE" sz="4000" dirty="0"/>
              <a:t>forskning och analys)</a:t>
            </a:r>
          </a:p>
          <a:p>
            <a:r>
              <a:rPr lang="sv-SE" dirty="0" smtClean="0"/>
              <a:t>Övriga (Naturvårdsverket, Tillväxtverket m.fl.)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69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034332" y="396255"/>
            <a:ext cx="7064975" cy="1080120"/>
          </a:xfrm>
        </p:spPr>
        <p:txBody>
          <a:bodyPr>
            <a:normAutofit fontScale="90000"/>
          </a:bodyPr>
          <a:lstStyle/>
          <a:p>
            <a:r>
              <a:rPr lang="sv-SE" sz="3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Fiskerienheten</a:t>
            </a:r>
            <a:br>
              <a:rPr lang="sv-SE" sz="3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v-SE" sz="3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på Jordbruksverket</a:t>
            </a:r>
            <a:endParaRPr lang="sv-SE" sz="36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746300" y="1836415"/>
            <a:ext cx="7485380" cy="4324672"/>
          </a:xfrm>
        </p:spPr>
        <p:txBody>
          <a:bodyPr>
            <a:normAutofit lnSpcReduction="10000"/>
          </a:bodyPr>
          <a:lstStyle/>
          <a:p>
            <a:pPr algn="l" fontAlgn="base">
              <a:spcAft>
                <a:spcPct val="0"/>
              </a:spcAft>
            </a:pPr>
            <a:r>
              <a:rPr lang="sv-SE" sz="2400" dirty="0">
                <a:solidFill>
                  <a:schemeClr val="tx1"/>
                </a:solidFill>
              </a:rPr>
              <a:t>Nytt uppdrag sedan 2011-07-01</a:t>
            </a:r>
          </a:p>
          <a:p>
            <a:pPr algn="l" fontAlgn="base">
              <a:spcAft>
                <a:spcPct val="0"/>
              </a:spcAft>
            </a:pPr>
            <a:endParaRPr lang="sv-SE" sz="2400" dirty="0">
              <a:solidFill>
                <a:schemeClr val="tx1"/>
              </a:solidFill>
            </a:endParaRPr>
          </a:p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Fritidsfiske</a:t>
            </a:r>
          </a:p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Fisketurism</a:t>
            </a:r>
          </a:p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Vattenbruk</a:t>
            </a:r>
          </a:p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Långsiktigt hållbart yrkesfiske</a:t>
            </a:r>
          </a:p>
          <a:p>
            <a:pPr algn="l" fontAlgn="base">
              <a:spcAft>
                <a:spcPct val="0"/>
              </a:spcAft>
            </a:pPr>
            <a:endParaRPr lang="sv-SE" sz="2400" dirty="0" smtClean="0">
              <a:solidFill>
                <a:schemeClr val="tx1"/>
              </a:solidFill>
            </a:endParaRPr>
          </a:p>
          <a:p>
            <a:pPr algn="l" fontAlgn="base">
              <a:spcAft>
                <a:spcPct val="0"/>
              </a:spcAft>
            </a:pPr>
            <a:r>
              <a:rPr lang="sv-SE" sz="2400" dirty="0">
                <a:solidFill>
                  <a:schemeClr val="tx1"/>
                </a:solidFill>
              </a:rPr>
              <a:t>Ca 20 medarbetare</a:t>
            </a:r>
          </a:p>
          <a:p>
            <a:pPr algn="l" fontAlgn="base">
              <a:spcAft>
                <a:spcPct val="0"/>
              </a:spcAft>
            </a:pPr>
            <a:endParaRPr lang="sv-SE" sz="2400" dirty="0">
              <a:solidFill>
                <a:schemeClr val="tx1"/>
              </a:solidFill>
            </a:endParaRPr>
          </a:p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Stödhantering inom Europeiska Fiskerifonden (EFF)</a:t>
            </a:r>
          </a:p>
          <a:p>
            <a:pPr algn="l" fontAlgn="base">
              <a:spcAft>
                <a:spcPct val="0"/>
              </a:spcAft>
            </a:pP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2" name="Höger klammerparentes 1"/>
          <p:cNvSpPr/>
          <p:nvPr/>
        </p:nvSpPr>
        <p:spPr>
          <a:xfrm>
            <a:off x="3402484" y="2700511"/>
            <a:ext cx="360040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nderrubrik 4"/>
          <p:cNvSpPr txBox="1">
            <a:spLocks/>
          </p:cNvSpPr>
          <p:nvPr/>
        </p:nvSpPr>
        <p:spPr>
          <a:xfrm>
            <a:off x="3906540" y="3018520"/>
            <a:ext cx="3742690" cy="85571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sv-SE" sz="2400" dirty="0" smtClean="0">
                <a:solidFill>
                  <a:schemeClr val="tx1"/>
                </a:solidFill>
              </a:rPr>
              <a:t>FRÄMJANDE!</a:t>
            </a:r>
          </a:p>
          <a:p>
            <a:pPr algn="l" fontAlgn="base">
              <a:spcAft>
                <a:spcPct val="0"/>
              </a:spcAft>
            </a:pP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Vattenbruk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Bakgrund till uppdraget: utredningen ”Det växande vattenbrukslandet”, 2009.</a:t>
            </a:r>
          </a:p>
          <a:p>
            <a:r>
              <a:rPr lang="sv-SE" sz="2400" dirty="0" smtClean="0"/>
              <a:t>Ett antal problemområden identifierades, men även stor potential för svenskt vattenbruk.</a:t>
            </a:r>
          </a:p>
          <a:p>
            <a:r>
              <a:rPr lang="sv-SE" sz="2400" dirty="0" smtClean="0"/>
              <a:t>Regeringen anslår 3 miljoner kr årligen i 4 år för Jordbruksverkets främjandearbete.</a:t>
            </a:r>
          </a:p>
          <a:p>
            <a:r>
              <a:rPr lang="sv-SE" sz="2400" dirty="0" smtClean="0"/>
              <a:t>Idag finns 220 vattenbruksföretag</a:t>
            </a:r>
          </a:p>
          <a:p>
            <a:r>
              <a:rPr lang="sv-SE" sz="2400" dirty="0" smtClean="0"/>
              <a:t>175 av dessa producerar fisk, resten musslor, ostron och kräftor</a:t>
            </a:r>
          </a:p>
          <a:p>
            <a:r>
              <a:rPr lang="sv-SE" sz="2400" dirty="0" smtClean="0"/>
              <a:t>Total produktion idag är ca 12000 ton, men potential på upp emot 50000 ton finns!</a:t>
            </a:r>
          </a:p>
          <a:p>
            <a:endParaRPr lang="sv-SE" sz="2400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01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Vattenbruk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2164" y="1188343"/>
            <a:ext cx="9624060" cy="4990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Koordinera vattenbruksnäringen</a:t>
            </a:r>
          </a:p>
          <a:p>
            <a:pPr marL="0" indent="0">
              <a:buNone/>
            </a:pPr>
            <a:r>
              <a:rPr lang="sv-SE" sz="2400" dirty="0" smtClean="0"/>
              <a:t>Gemensam myndighetsingång</a:t>
            </a:r>
          </a:p>
          <a:p>
            <a:pPr marL="0" indent="0">
              <a:buNone/>
            </a:pPr>
            <a:r>
              <a:rPr lang="sv-SE" sz="2400" dirty="0" smtClean="0"/>
              <a:t>Smittskydds- och djurskyddsarbete</a:t>
            </a:r>
          </a:p>
          <a:p>
            <a:pPr marL="0" indent="0">
              <a:buNone/>
            </a:pPr>
            <a:r>
              <a:rPr lang="sv-SE" sz="2400" dirty="0" smtClean="0"/>
              <a:t>Stöd och marknad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2400" dirty="0" smtClean="0"/>
              <a:t>Centralt vattenbruksregister</a:t>
            </a:r>
          </a:p>
          <a:p>
            <a:r>
              <a:rPr lang="sv-SE" sz="2400" dirty="0" smtClean="0"/>
              <a:t>Vattenbrukskansli</a:t>
            </a:r>
          </a:p>
          <a:p>
            <a:r>
              <a:rPr lang="sv-SE" sz="2400" dirty="0" smtClean="0"/>
              <a:t>www.svensktvattenbruk.se</a:t>
            </a:r>
          </a:p>
          <a:p>
            <a:r>
              <a:rPr lang="sv-SE" sz="2400" dirty="0" smtClean="0"/>
              <a:t>Regeringsuppdrag</a:t>
            </a:r>
          </a:p>
          <a:p>
            <a:r>
              <a:rPr lang="sv-SE" sz="2400" dirty="0" smtClean="0"/>
              <a:t>Östersjöstrategin</a:t>
            </a:r>
          </a:p>
          <a:p>
            <a:r>
              <a:rPr lang="sv-SE" sz="2400" dirty="0" smtClean="0"/>
              <a:t>Nationell strategi 2014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F:\Jordbruksverket_melin\Melin\Odling\DSC01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5" y="2105930"/>
            <a:ext cx="4704805" cy="35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4670" y="1476375"/>
            <a:ext cx="9624060" cy="4990084"/>
          </a:xfrm>
        </p:spPr>
        <p:txBody>
          <a:bodyPr>
            <a:normAutofit fontScale="92500" lnSpcReduction="10000"/>
          </a:bodyPr>
          <a:lstStyle/>
          <a:p>
            <a:r>
              <a:rPr lang="sv-SE" sz="2600" dirty="0" smtClean="0"/>
              <a:t>Centralt vattenbruksregister: EU krav. Riskbedömning av anläggningar. Leder till underlättad handläggning och kvalitetssäkrad information.</a:t>
            </a:r>
          </a:p>
          <a:p>
            <a:r>
              <a:rPr lang="sv-SE" sz="2600" dirty="0" smtClean="0"/>
              <a:t>Vattenbrukskansli: Koordinering av främjandeuppdraget och kontaktyta gentemot näringen.</a:t>
            </a:r>
          </a:p>
          <a:p>
            <a:r>
              <a:rPr lang="sv-SE" sz="2600" dirty="0" smtClean="0"/>
              <a:t>www.svensktvattenbruk.se: Gemensam myndighetsingång! Minskad administrativ börda. På sikt även underlättad handläggning hos länen.</a:t>
            </a:r>
          </a:p>
          <a:p>
            <a:r>
              <a:rPr lang="sv-SE" sz="2600" dirty="0" smtClean="0"/>
              <a:t>Regeringsuppdraget: Översyn av regelverk och förenklingsarbete. Översyn av kontroll och tillsyn.</a:t>
            </a:r>
          </a:p>
          <a:p>
            <a:r>
              <a:rPr lang="sv-SE" sz="2600" dirty="0" smtClean="0"/>
              <a:t>Östersjöstrategin: Identifiera lämpliga odlingsområden, slutet kretslopp av näring inom Östersjön, framtagande av Best </a:t>
            </a:r>
            <a:r>
              <a:rPr lang="sv-SE" sz="2600" dirty="0" err="1" smtClean="0"/>
              <a:t>Practice</a:t>
            </a:r>
            <a:r>
              <a:rPr lang="sv-SE" sz="2600" dirty="0" smtClean="0"/>
              <a:t> (gemensam tillståndshantering). </a:t>
            </a:r>
          </a:p>
          <a:p>
            <a:r>
              <a:rPr lang="sv-SE" sz="2600" dirty="0" smtClean="0"/>
              <a:t>Nationell strategi 2014: Hur ska vi utveckla vattenbruket? Tas fram i samarbete med näringen.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2284" y="302801"/>
            <a:ext cx="8556446" cy="12602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Centrala vattenbruksregistret (CVR)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24858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Jordbruksverket tar fram ett brett juridiskt bemyndigande för att hålla uppgifter i CVR </a:t>
            </a:r>
          </a:p>
          <a:p>
            <a:endParaRPr lang="sv-SE" sz="800" dirty="0" smtClean="0"/>
          </a:p>
          <a:p>
            <a:r>
              <a:rPr lang="sv-SE" sz="2400" dirty="0" smtClean="0"/>
              <a:t>Uppgifterna kommer framförallt användas vid den riskbaserade offentliga smittskyddskontroll samt vid utbrott av smittsam sjukdom och i smittspårningsarbetet</a:t>
            </a:r>
          </a:p>
          <a:p>
            <a:endParaRPr lang="sv-SE" sz="800" dirty="0" smtClean="0"/>
          </a:p>
          <a:p>
            <a:r>
              <a:rPr lang="sv-SE" sz="2400" dirty="0"/>
              <a:t>E</a:t>
            </a:r>
            <a:r>
              <a:rPr lang="sv-SE" sz="2400" dirty="0" smtClean="0"/>
              <a:t>lektronisk registrering av uppgifter kan bli en möjlighet för den enskilde </a:t>
            </a:r>
            <a:r>
              <a:rPr lang="sv-SE" sz="2400" dirty="0" smtClean="0"/>
              <a:t>vattenbrukaren.</a:t>
            </a:r>
            <a:endParaRPr lang="sv-SE" sz="2400" dirty="0" smtClean="0"/>
          </a:p>
          <a:p>
            <a:endParaRPr lang="sv-SE" sz="800" dirty="0" smtClean="0"/>
          </a:p>
          <a:p>
            <a:r>
              <a:rPr lang="sv-SE" sz="2400" dirty="0" smtClean="0"/>
              <a:t>Länsstyrelsen kommer ha direktåtkomst till CVR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914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Presentation av </a:t>
            </a:r>
            <a:r>
              <a:rPr lang="sv-SE" dirty="0" smtClean="0"/>
              <a:t>slutsatser</a:t>
            </a:r>
            <a:r>
              <a:rPr lang="sv-SE" dirty="0" smtClean="0"/>
              <a:t> i Regeringsuppdraget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248584"/>
          </a:xfrm>
        </p:spPr>
        <p:txBody>
          <a:bodyPr>
            <a:normAutofit fontScale="70000" lnSpcReduction="20000"/>
          </a:bodyPr>
          <a:lstStyle/>
          <a:p>
            <a:pPr fontAlgn="base">
              <a:spcAft>
                <a:spcPct val="0"/>
              </a:spcAft>
            </a:pPr>
            <a:r>
              <a:rPr lang="sv-SE" sz="4000" dirty="0"/>
              <a:t>Orimliga </a:t>
            </a:r>
            <a:r>
              <a:rPr lang="sv-SE" sz="4000" dirty="0" smtClean="0"/>
              <a:t>tillsynskostnader för brukaren.</a:t>
            </a:r>
            <a:endParaRPr lang="sv-SE" sz="4000" dirty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Förenklad </a:t>
            </a:r>
            <a:r>
              <a:rPr lang="sv-SE" sz="4000" dirty="0"/>
              <a:t>och förbättrad </a:t>
            </a:r>
            <a:r>
              <a:rPr lang="sv-SE" sz="4000" dirty="0" smtClean="0"/>
              <a:t>tillsyn. </a:t>
            </a:r>
            <a:r>
              <a:rPr lang="sv-SE" sz="4000" dirty="0" err="1" smtClean="0"/>
              <a:t>Riskklassificering</a:t>
            </a:r>
            <a:r>
              <a:rPr lang="sv-SE" sz="4000" dirty="0" smtClean="0"/>
              <a:t> och samlad kontroll enligt flera olika lagstiftningar.</a:t>
            </a:r>
            <a:endParaRPr lang="sv-SE" sz="4000" dirty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Förbättrad </a:t>
            </a:r>
            <a:r>
              <a:rPr lang="sv-SE" sz="4000" dirty="0"/>
              <a:t>handläggningsprocess vid prövning </a:t>
            </a:r>
            <a:r>
              <a:rPr lang="sv-SE" sz="4000" dirty="0" smtClean="0"/>
              <a:t>och utökning </a:t>
            </a:r>
            <a:r>
              <a:rPr lang="sv-SE" sz="4000" dirty="0"/>
              <a:t>av </a:t>
            </a:r>
            <a:r>
              <a:rPr lang="sv-SE" sz="4000" dirty="0" smtClean="0"/>
              <a:t>odlingstillstånd (MKB-prövning tar lång tid).</a:t>
            </a:r>
            <a:endParaRPr lang="sv-SE" sz="4000" dirty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Svårt </a:t>
            </a:r>
            <a:r>
              <a:rPr lang="sv-SE" sz="4000" dirty="0"/>
              <a:t>att hitta lämpliga </a:t>
            </a:r>
            <a:r>
              <a:rPr lang="sv-SE" sz="4000" dirty="0" smtClean="0"/>
              <a:t>odlingsområden.</a:t>
            </a:r>
            <a:endParaRPr lang="sv-SE" sz="4000" dirty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Svårt </a:t>
            </a:r>
            <a:r>
              <a:rPr lang="sv-SE" sz="4000" dirty="0"/>
              <a:t>att få tillstånd att starta odling och bygga </a:t>
            </a:r>
            <a:r>
              <a:rPr lang="sv-SE" sz="4000" dirty="0" smtClean="0"/>
              <a:t>nödvändiga </a:t>
            </a:r>
            <a:r>
              <a:rPr lang="sv-SE" sz="4000" dirty="0"/>
              <a:t>byggnader inom strandskyddat </a:t>
            </a:r>
            <a:r>
              <a:rPr lang="sv-SE" sz="4000" dirty="0" smtClean="0"/>
              <a:t>område </a:t>
            </a:r>
            <a:r>
              <a:rPr lang="sv-SE" sz="4000" dirty="0" err="1" smtClean="0"/>
              <a:t>pga</a:t>
            </a:r>
            <a:r>
              <a:rPr lang="sv-SE" sz="4000" dirty="0" smtClean="0"/>
              <a:t> ej areell näring.</a:t>
            </a:r>
            <a:endParaRPr lang="sv-SE" sz="4000" dirty="0" smtClean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Nationell definition av </a:t>
            </a:r>
            <a:r>
              <a:rPr lang="sv-SE" sz="4000" dirty="0" smtClean="0"/>
              <a:t>vattenbruk behövs.</a:t>
            </a:r>
            <a:endParaRPr lang="sv-SE" sz="4000" dirty="0"/>
          </a:p>
          <a:p>
            <a:pPr fontAlgn="base">
              <a:spcAft>
                <a:spcPct val="0"/>
              </a:spcAft>
            </a:pPr>
            <a:r>
              <a:rPr lang="sv-SE" sz="4000" dirty="0" smtClean="0"/>
              <a:t>Centralt </a:t>
            </a:r>
            <a:r>
              <a:rPr lang="sv-SE" sz="4000" dirty="0" smtClean="0"/>
              <a:t>vattenbruksregister utvecklas.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6687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ska vi börja?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sz="2600" dirty="0" smtClean="0"/>
              <a:t>Tydligare </a:t>
            </a:r>
            <a:r>
              <a:rPr lang="sv-SE" sz="2600" dirty="0"/>
              <a:t>regler vid tillståndsgivning för odling</a:t>
            </a:r>
          </a:p>
          <a:p>
            <a:pPr lvl="1"/>
            <a:r>
              <a:rPr lang="sv-SE" sz="2600" dirty="0"/>
              <a:t>Standardiserade bedömningsgrunder för </a:t>
            </a:r>
            <a:r>
              <a:rPr lang="sv-SE" sz="2600" dirty="0" smtClean="0"/>
              <a:t>tillståndsgivning (miljötillstånden)</a:t>
            </a:r>
            <a:endParaRPr lang="sv-SE" sz="2600" dirty="0"/>
          </a:p>
          <a:p>
            <a:pPr lvl="1"/>
            <a:r>
              <a:rPr lang="sv-SE" sz="2600" dirty="0"/>
              <a:t>Gemensam </a:t>
            </a:r>
            <a:r>
              <a:rPr lang="sv-SE" sz="2600" dirty="0" smtClean="0"/>
              <a:t>tillsynsvägledning (</a:t>
            </a:r>
            <a:r>
              <a:rPr lang="sv-SE" sz="2600" dirty="0" err="1" smtClean="0"/>
              <a:t>riskklassificeringen</a:t>
            </a:r>
            <a:r>
              <a:rPr lang="sv-SE" sz="2600" dirty="0" smtClean="0"/>
              <a:t> - CVR)</a:t>
            </a:r>
            <a:endParaRPr lang="sv-SE" sz="2600" dirty="0"/>
          </a:p>
          <a:p>
            <a:pPr lvl="1"/>
            <a:r>
              <a:rPr lang="sv-SE" sz="2600" dirty="0"/>
              <a:t>Erfarna handläggare – </a:t>
            </a:r>
            <a:r>
              <a:rPr lang="sv-SE" sz="2600" dirty="0" smtClean="0"/>
              <a:t>samlat beslutsfattande?</a:t>
            </a:r>
          </a:p>
          <a:p>
            <a:pPr lvl="1"/>
            <a:r>
              <a:rPr lang="sv-SE" sz="2600" dirty="0" smtClean="0"/>
              <a:t>Särskild </a:t>
            </a:r>
            <a:r>
              <a:rPr lang="sv-SE" sz="2600" dirty="0"/>
              <a:t>utbildning för handläggare inom </a:t>
            </a:r>
            <a:r>
              <a:rPr lang="sv-SE" sz="2600" dirty="0" smtClean="0"/>
              <a:t>vattenbruksområdet</a:t>
            </a:r>
            <a:endParaRPr lang="sv-SE" sz="2600" dirty="0"/>
          </a:p>
          <a:p>
            <a:pPr lvl="1"/>
            <a:r>
              <a:rPr lang="sv-SE" sz="2600" dirty="0"/>
              <a:t>Nationella </a:t>
            </a:r>
            <a:r>
              <a:rPr lang="sv-SE" sz="2600" dirty="0" smtClean="0"/>
              <a:t>experter – Vattenbrukskansliet</a:t>
            </a:r>
          </a:p>
          <a:p>
            <a:pPr lvl="1"/>
            <a:r>
              <a:rPr lang="sv-SE" sz="2600" dirty="0"/>
              <a:t>Peka ut lämpliga lokaler i </a:t>
            </a:r>
            <a:r>
              <a:rPr lang="sv-SE" sz="2600" dirty="0" smtClean="0"/>
              <a:t>översiktsplaneringen</a:t>
            </a:r>
            <a:endParaRPr lang="sv-SE" sz="2600" dirty="0"/>
          </a:p>
          <a:p>
            <a:pPr lvl="1"/>
            <a:r>
              <a:rPr lang="sv-SE" sz="2600" dirty="0"/>
              <a:t>Nationell översikt av vilka områden som är av riksintresse för </a:t>
            </a:r>
            <a:r>
              <a:rPr lang="sv-SE" sz="2600" dirty="0" smtClean="0"/>
              <a:t>vattenbruk</a:t>
            </a:r>
            <a:endParaRPr lang="sv-SE" sz="2600" dirty="0"/>
          </a:p>
          <a:p>
            <a:pPr lvl="1"/>
            <a:endParaRPr lang="sv-SE" sz="26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2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Fisk ligg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Fisk liggande</Template>
  <TotalTime>199</TotalTime>
  <Words>1135</Words>
  <Application>Microsoft Office PowerPoint</Application>
  <PresentationFormat>Anpassad</PresentationFormat>
  <Paragraphs>151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PPT Fisk liggande</vt:lpstr>
      <vt:lpstr>PowerPoint-presentation</vt:lpstr>
      <vt:lpstr>Vem gör vad?</vt:lpstr>
      <vt:lpstr>Fiskerienheten på Jordbruksverket</vt:lpstr>
      <vt:lpstr>Vattenbruk</vt:lpstr>
      <vt:lpstr>Vattenbruk</vt:lpstr>
      <vt:lpstr>Arbetsområden</vt:lpstr>
      <vt:lpstr>Centrala vattenbruksregistret (CVR)</vt:lpstr>
      <vt:lpstr>Presentation av slutsatser i Regeringsuppdraget</vt:lpstr>
      <vt:lpstr>Var ska vi börja?</vt:lpstr>
      <vt:lpstr>PowerPoint-presentation</vt:lpstr>
      <vt:lpstr>Vad inkluderas i fritidsfiske?</vt:lpstr>
      <vt:lpstr>Vilka målsättningar jobbar vi mot?</vt:lpstr>
      <vt:lpstr>Vilka målsättningar jobbar vi mot?</vt:lpstr>
      <vt:lpstr>Vad har hänt sedan 1 juli?</vt:lpstr>
    </vt:vector>
  </TitlesOfParts>
  <Company>Jordbruksverket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Melin</dc:creator>
  <cp:lastModifiedBy>Daniel Melin</cp:lastModifiedBy>
  <cp:revision>16</cp:revision>
  <dcterms:created xsi:type="dcterms:W3CDTF">2011-11-29T11:18:51Z</dcterms:created>
  <dcterms:modified xsi:type="dcterms:W3CDTF">2011-11-29T14:38:25Z</dcterms:modified>
</cp:coreProperties>
</file>